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4" r:id="rId3"/>
    <p:sldId id="260" r:id="rId4"/>
    <p:sldId id="257" r:id="rId5"/>
    <p:sldId id="258" r:id="rId6"/>
    <p:sldId id="259" r:id="rId7"/>
    <p:sldId id="261" r:id="rId8"/>
    <p:sldId id="262" r:id="rId9"/>
    <p:sldId id="263"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11/7/2025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n-US"/>
              </a:p>
            </p:txBody>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11/7/2025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debatedrills.com/lincoln-dougla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D0244-12E2-DF1B-8B6D-6EEC9C8ACF87}"/>
              </a:ext>
            </a:extLst>
          </p:cNvPr>
          <p:cNvSpPr>
            <a:spLocks noGrp="1"/>
          </p:cNvSpPr>
          <p:nvPr>
            <p:ph type="ctrTitle"/>
          </p:nvPr>
        </p:nvSpPr>
        <p:spPr/>
        <p:txBody>
          <a:bodyPr/>
          <a:lstStyle/>
          <a:p>
            <a:r>
              <a:rPr lang="en-US" dirty="0" err="1"/>
              <a:t>Ld</a:t>
            </a:r>
            <a:r>
              <a:rPr lang="en-US" dirty="0"/>
              <a:t> Debate crash course basics v1</a:t>
            </a:r>
          </a:p>
        </p:txBody>
      </p:sp>
      <p:sp>
        <p:nvSpPr>
          <p:cNvPr id="3" name="Subtitle 2">
            <a:extLst>
              <a:ext uri="{FF2B5EF4-FFF2-40B4-BE49-F238E27FC236}">
                <a16:creationId xmlns:a16="http://schemas.microsoft.com/office/drawing/2014/main" id="{AB4FFE2C-0F02-8D80-2014-B69BA6984C3F}"/>
              </a:ext>
            </a:extLst>
          </p:cNvPr>
          <p:cNvSpPr>
            <a:spLocks noGrp="1"/>
          </p:cNvSpPr>
          <p:nvPr>
            <p:ph type="subTitle" idx="1"/>
          </p:nvPr>
        </p:nvSpPr>
        <p:spPr/>
        <p:txBody>
          <a:bodyPr/>
          <a:lstStyle/>
          <a:p>
            <a:r>
              <a:rPr lang="en-US" dirty="0"/>
              <a:t>100% made by Jayden </a:t>
            </a:r>
            <a:r>
              <a:rPr lang="en-US" dirty="0" err="1"/>
              <a:t>xing</a:t>
            </a:r>
            <a:r>
              <a:rPr lang="en-US" dirty="0"/>
              <a:t> (COPYRIGHTED NO DATA MINING OR stealing!)</a:t>
            </a:r>
          </a:p>
        </p:txBody>
      </p:sp>
    </p:spTree>
    <p:extLst>
      <p:ext uri="{BB962C8B-B14F-4D97-AF65-F5344CB8AC3E}">
        <p14:creationId xmlns:p14="http://schemas.microsoft.com/office/powerpoint/2010/main" val="2309115234"/>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30EA0-A0FC-8446-F443-CECDDB6BA9CF}"/>
              </a:ext>
            </a:extLst>
          </p:cNvPr>
          <p:cNvSpPr>
            <a:spLocks noGrp="1"/>
          </p:cNvSpPr>
          <p:nvPr>
            <p:ph type="title"/>
          </p:nvPr>
        </p:nvSpPr>
        <p:spPr/>
        <p:txBody>
          <a:bodyPr/>
          <a:lstStyle/>
          <a:p>
            <a:r>
              <a:rPr lang="en-US" dirty="0"/>
              <a:t>My recommendations for you</a:t>
            </a:r>
          </a:p>
        </p:txBody>
      </p:sp>
      <p:sp>
        <p:nvSpPr>
          <p:cNvPr id="3" name="Content Placeholder 2">
            <a:extLst>
              <a:ext uri="{FF2B5EF4-FFF2-40B4-BE49-F238E27FC236}">
                <a16:creationId xmlns:a16="http://schemas.microsoft.com/office/drawing/2014/main" id="{3F53B35D-4242-DB8D-B09F-AD61FFA8FCAC}"/>
              </a:ext>
            </a:extLst>
          </p:cNvPr>
          <p:cNvSpPr>
            <a:spLocks noGrp="1"/>
          </p:cNvSpPr>
          <p:nvPr>
            <p:ph idx="1"/>
          </p:nvPr>
        </p:nvSpPr>
        <p:spPr/>
        <p:txBody>
          <a:bodyPr/>
          <a:lstStyle/>
          <a:p>
            <a:r>
              <a:rPr lang="en-US" dirty="0"/>
              <a:t>Since you don’t have a prepared case yet just start with the 1AC using my instructions above. Ill review it in the next class and give you </a:t>
            </a:r>
            <a:r>
              <a:rPr lang="en-US" dirty="0" err="1"/>
              <a:t>cosnrtcutive</a:t>
            </a:r>
            <a:r>
              <a:rPr lang="en-US" dirty="0"/>
              <a:t> feedback. </a:t>
            </a:r>
          </a:p>
          <a:p>
            <a:r>
              <a:rPr lang="en-US" dirty="0"/>
              <a:t>If you need help or are stuck on something </a:t>
            </a:r>
            <a:r>
              <a:rPr lang="en-US" dirty="0" err="1"/>
              <a:t>deifntley</a:t>
            </a:r>
            <a:r>
              <a:rPr lang="en-US" dirty="0"/>
              <a:t> reach out!</a:t>
            </a:r>
          </a:p>
          <a:p>
            <a:r>
              <a:rPr lang="en-US" dirty="0"/>
              <a:t>After you finish you can start on the 1NC which is a 5 mins speech. I recommend timing yourself on your speeches so you don’t go overtime or anything.</a:t>
            </a:r>
          </a:p>
        </p:txBody>
      </p:sp>
    </p:spTree>
    <p:extLst>
      <p:ext uri="{BB962C8B-B14F-4D97-AF65-F5344CB8AC3E}">
        <p14:creationId xmlns:p14="http://schemas.microsoft.com/office/powerpoint/2010/main" val="3655656467"/>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178CF-23C9-D4D9-AE7B-AE022C1437A1}"/>
              </a:ext>
            </a:extLst>
          </p:cNvPr>
          <p:cNvSpPr>
            <a:spLocks noGrp="1"/>
          </p:cNvSpPr>
          <p:nvPr>
            <p:ph type="title"/>
          </p:nvPr>
        </p:nvSpPr>
        <p:spPr/>
        <p:txBody>
          <a:bodyPr/>
          <a:lstStyle/>
          <a:p>
            <a:r>
              <a:rPr lang="en-US" dirty="0"/>
              <a:t>VERY </a:t>
            </a:r>
            <a:r>
              <a:rPr lang="en-US" dirty="0" err="1"/>
              <a:t>imorant</a:t>
            </a:r>
            <a:r>
              <a:rPr lang="en-US" dirty="0"/>
              <a:t> </a:t>
            </a:r>
            <a:r>
              <a:rPr lang="en-US" dirty="0" err="1"/>
              <a:t>reosources</a:t>
            </a:r>
            <a:r>
              <a:rPr lang="en-US" dirty="0"/>
              <a:t> I recommend u look at in </a:t>
            </a:r>
            <a:r>
              <a:rPr lang="en-US" dirty="0" err="1"/>
              <a:t>ur</a:t>
            </a:r>
            <a:r>
              <a:rPr lang="en-US" dirty="0"/>
              <a:t> free time</a:t>
            </a:r>
          </a:p>
        </p:txBody>
      </p:sp>
      <p:sp>
        <p:nvSpPr>
          <p:cNvPr id="3" name="Content Placeholder 2">
            <a:extLst>
              <a:ext uri="{FF2B5EF4-FFF2-40B4-BE49-F238E27FC236}">
                <a16:creationId xmlns:a16="http://schemas.microsoft.com/office/drawing/2014/main" id="{17D5BC8F-2247-C1CB-BA3C-91099B53EF1C}"/>
              </a:ext>
            </a:extLst>
          </p:cNvPr>
          <p:cNvSpPr>
            <a:spLocks noGrp="1"/>
          </p:cNvSpPr>
          <p:nvPr>
            <p:ph idx="1"/>
          </p:nvPr>
        </p:nvSpPr>
        <p:spPr/>
        <p:txBody>
          <a:bodyPr/>
          <a:lstStyle/>
          <a:p>
            <a:r>
              <a:rPr lang="en-US" dirty="0">
                <a:hlinkClick r:id="rId2"/>
              </a:rPr>
              <a:t>https://www.debatedrills.com/lincoln-douglas</a:t>
            </a:r>
            <a:r>
              <a:rPr lang="en-US" dirty="0"/>
              <a:t> </a:t>
            </a:r>
          </a:p>
        </p:txBody>
      </p:sp>
    </p:spTree>
    <p:extLst>
      <p:ext uri="{BB962C8B-B14F-4D97-AF65-F5344CB8AC3E}">
        <p14:creationId xmlns:p14="http://schemas.microsoft.com/office/powerpoint/2010/main" val="607486577"/>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7887E-5172-2C31-E8D4-C0C937D4C312}"/>
              </a:ext>
            </a:extLst>
          </p:cNvPr>
          <p:cNvSpPr>
            <a:spLocks noGrp="1"/>
          </p:cNvSpPr>
          <p:nvPr>
            <p:ph type="title"/>
          </p:nvPr>
        </p:nvSpPr>
        <p:spPr/>
        <p:txBody>
          <a:bodyPr/>
          <a:lstStyle/>
          <a:p>
            <a:r>
              <a:rPr lang="en-US" dirty="0"/>
              <a:t>Quick note</a:t>
            </a:r>
          </a:p>
        </p:txBody>
      </p:sp>
      <p:sp>
        <p:nvSpPr>
          <p:cNvPr id="3" name="Content Placeholder 2">
            <a:extLst>
              <a:ext uri="{FF2B5EF4-FFF2-40B4-BE49-F238E27FC236}">
                <a16:creationId xmlns:a16="http://schemas.microsoft.com/office/drawing/2014/main" id="{0A39428D-01EF-8846-FC76-038D7ACAB597}"/>
              </a:ext>
            </a:extLst>
          </p:cNvPr>
          <p:cNvSpPr>
            <a:spLocks noGrp="1"/>
          </p:cNvSpPr>
          <p:nvPr>
            <p:ph idx="1"/>
          </p:nvPr>
        </p:nvSpPr>
        <p:spPr/>
        <p:txBody>
          <a:bodyPr/>
          <a:lstStyle/>
          <a:p>
            <a:r>
              <a:rPr lang="en-US" dirty="0"/>
              <a:t>First off quick note I made this in a rush so pls ask me about the grammar mistakes or </a:t>
            </a:r>
            <a:r>
              <a:rPr lang="en-US" dirty="0" err="1"/>
              <a:t>abbrivations</a:t>
            </a:r>
            <a:r>
              <a:rPr lang="en-US" dirty="0"/>
              <a:t> or anything.</a:t>
            </a:r>
          </a:p>
        </p:txBody>
      </p:sp>
    </p:spTree>
    <p:extLst>
      <p:ext uri="{BB962C8B-B14F-4D97-AF65-F5344CB8AC3E}">
        <p14:creationId xmlns:p14="http://schemas.microsoft.com/office/powerpoint/2010/main" val="829844773"/>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4A0B4-6D80-0755-F9C9-D6DBD2A2956C}"/>
              </a:ext>
            </a:extLst>
          </p:cNvPr>
          <p:cNvSpPr>
            <a:spLocks noGrp="1"/>
          </p:cNvSpPr>
          <p:nvPr>
            <p:ph type="title"/>
          </p:nvPr>
        </p:nvSpPr>
        <p:spPr/>
        <p:txBody>
          <a:bodyPr/>
          <a:lstStyle/>
          <a:p>
            <a:r>
              <a:rPr lang="en-US" dirty="0"/>
              <a:t>Speeches </a:t>
            </a:r>
            <a:r>
              <a:rPr lang="en-US" dirty="0" err="1"/>
              <a:t>ld</a:t>
            </a:r>
            <a:endParaRPr lang="en-US" dirty="0"/>
          </a:p>
        </p:txBody>
      </p:sp>
      <p:sp>
        <p:nvSpPr>
          <p:cNvPr id="3" name="Content Placeholder 2">
            <a:extLst>
              <a:ext uri="{FF2B5EF4-FFF2-40B4-BE49-F238E27FC236}">
                <a16:creationId xmlns:a16="http://schemas.microsoft.com/office/drawing/2014/main" id="{3375D52B-3F45-42E4-484A-039AA796B024}"/>
              </a:ext>
            </a:extLst>
          </p:cNvPr>
          <p:cNvSpPr>
            <a:spLocks noGrp="1"/>
          </p:cNvSpPr>
          <p:nvPr>
            <p:ph idx="1"/>
          </p:nvPr>
        </p:nvSpPr>
        <p:spPr/>
        <p:txBody>
          <a:bodyPr>
            <a:normAutofit fontScale="92500" lnSpcReduction="20000"/>
          </a:bodyPr>
          <a:lstStyle/>
          <a:p>
            <a:pPr marL="0" indent="0">
              <a:buNone/>
            </a:pPr>
            <a:r>
              <a:rPr lang="en-US" dirty="0"/>
              <a:t>I would </a:t>
            </a:r>
            <a:r>
              <a:rPr lang="en-US" dirty="0" err="1"/>
              <a:t>recomned</a:t>
            </a:r>
            <a:r>
              <a:rPr lang="en-US" dirty="0"/>
              <a:t> memorizing these but you can print this out if you want:</a:t>
            </a:r>
          </a:p>
          <a:p>
            <a:pPr marL="0" indent="0">
              <a:buNone/>
            </a:pPr>
            <a:r>
              <a:rPr lang="en-US" b="1" dirty="0"/>
              <a:t>1AC (6 mins): your constructive speech</a:t>
            </a:r>
          </a:p>
          <a:p>
            <a:pPr marL="0" indent="0">
              <a:buNone/>
            </a:pPr>
            <a:r>
              <a:rPr lang="en-US" b="1" dirty="0"/>
              <a:t>1NC (7 mins) your constructive speech AND your rebuttal in this one speech</a:t>
            </a:r>
          </a:p>
          <a:p>
            <a:pPr marL="0" indent="0">
              <a:buNone/>
            </a:pPr>
            <a:r>
              <a:rPr lang="en-US" b="1" dirty="0"/>
              <a:t>1AR (4 mins)  your </a:t>
            </a:r>
            <a:r>
              <a:rPr lang="en-US" b="1" dirty="0" err="1"/>
              <a:t>aff</a:t>
            </a:r>
            <a:r>
              <a:rPr lang="en-US" b="1" dirty="0"/>
              <a:t> rebut (hardest because you have to respond to 7 mins of content in 4 in my opinion)</a:t>
            </a:r>
          </a:p>
          <a:p>
            <a:pPr marL="0" indent="0">
              <a:buNone/>
            </a:pPr>
            <a:r>
              <a:rPr lang="en-US" b="1" dirty="0"/>
              <a:t>1NR (6 mins) (neg rebut)</a:t>
            </a:r>
          </a:p>
          <a:p>
            <a:pPr marL="0" indent="0">
              <a:buNone/>
            </a:pPr>
            <a:r>
              <a:rPr lang="en-US" b="1" dirty="0"/>
              <a:t>2AR (3 mins) (final </a:t>
            </a:r>
            <a:r>
              <a:rPr lang="en-US" b="1" dirty="0" err="1"/>
              <a:t>aff</a:t>
            </a:r>
            <a:r>
              <a:rPr lang="en-US" b="1" dirty="0"/>
              <a:t> speech </a:t>
            </a:r>
            <a:r>
              <a:rPr lang="en-US" b="1" dirty="0" err="1"/>
              <a:t>crystlization</a:t>
            </a:r>
            <a:r>
              <a:rPr lang="en-US" b="1" dirty="0"/>
              <a:t> weighing rebut </a:t>
            </a:r>
            <a:r>
              <a:rPr lang="en-US" b="1" dirty="0" err="1"/>
              <a:t>etc</a:t>
            </a:r>
            <a:r>
              <a:rPr lang="en-US" b="1" dirty="0"/>
              <a:t>…)</a:t>
            </a:r>
          </a:p>
          <a:p>
            <a:pPr marL="0" indent="0">
              <a:buNone/>
            </a:pPr>
            <a:r>
              <a:rPr lang="en-US" dirty="0"/>
              <a:t>As you can see each side both gets 13 mins each.</a:t>
            </a:r>
          </a:p>
        </p:txBody>
      </p:sp>
    </p:spTree>
    <p:extLst>
      <p:ext uri="{BB962C8B-B14F-4D97-AF65-F5344CB8AC3E}">
        <p14:creationId xmlns:p14="http://schemas.microsoft.com/office/powerpoint/2010/main" val="774485281"/>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10474-45F7-6F94-2046-C9AF9EAD3E9B}"/>
              </a:ext>
            </a:extLst>
          </p:cNvPr>
          <p:cNvSpPr>
            <a:spLocks noGrp="1"/>
          </p:cNvSpPr>
          <p:nvPr>
            <p:ph type="title"/>
          </p:nvPr>
        </p:nvSpPr>
        <p:spPr/>
        <p:txBody>
          <a:bodyPr/>
          <a:lstStyle/>
          <a:p>
            <a:r>
              <a:rPr lang="en-US" dirty="0"/>
              <a:t>What is 1ac? (6 mins)</a:t>
            </a:r>
          </a:p>
        </p:txBody>
      </p:sp>
      <p:sp>
        <p:nvSpPr>
          <p:cNvPr id="3" name="Content Placeholder 2">
            <a:extLst>
              <a:ext uri="{FF2B5EF4-FFF2-40B4-BE49-F238E27FC236}">
                <a16:creationId xmlns:a16="http://schemas.microsoft.com/office/drawing/2014/main" id="{A2D7C51A-7F85-8819-29DF-D828E8407296}"/>
              </a:ext>
            </a:extLst>
          </p:cNvPr>
          <p:cNvSpPr>
            <a:spLocks noGrp="1"/>
          </p:cNvSpPr>
          <p:nvPr>
            <p:ph idx="1"/>
          </p:nvPr>
        </p:nvSpPr>
        <p:spPr/>
        <p:txBody>
          <a:bodyPr>
            <a:normAutofit fontScale="92500" lnSpcReduction="20000"/>
          </a:bodyPr>
          <a:lstStyle/>
          <a:p>
            <a:pPr marL="0" indent="0">
              <a:buNone/>
            </a:pPr>
            <a:r>
              <a:rPr lang="en-US" dirty="0"/>
              <a:t>1AC or the affirmative constructive is your starting speech for the </a:t>
            </a:r>
            <a:r>
              <a:rPr lang="en-US" dirty="0" err="1"/>
              <a:t>aff</a:t>
            </a:r>
            <a:r>
              <a:rPr lang="en-US" dirty="0"/>
              <a:t>. Just as it sounds you build or “construct” your points. </a:t>
            </a:r>
          </a:p>
          <a:p>
            <a:pPr marL="0" indent="0">
              <a:buNone/>
            </a:pPr>
            <a:r>
              <a:rPr lang="en-US" dirty="0"/>
              <a:t>A condensed outline would be:</a:t>
            </a:r>
          </a:p>
          <a:p>
            <a:pPr marL="457200" indent="-457200">
              <a:buAutoNum type="arabicPeriod"/>
            </a:pPr>
            <a:r>
              <a:rPr lang="en-US" dirty="0" err="1"/>
              <a:t>Offtime</a:t>
            </a:r>
            <a:r>
              <a:rPr lang="en-US" dirty="0"/>
              <a:t> roadmap: What this speech will do. </a:t>
            </a:r>
          </a:p>
          <a:p>
            <a:pPr marL="457200" indent="-457200">
              <a:buAutoNum type="arabicPeriod"/>
            </a:pPr>
            <a:r>
              <a:rPr lang="en-US" dirty="0" err="1"/>
              <a:t>Defintions</a:t>
            </a:r>
            <a:r>
              <a:rPr lang="en-US" dirty="0"/>
              <a:t> and observations or defining terms in the </a:t>
            </a:r>
            <a:r>
              <a:rPr lang="en-US" dirty="0" err="1"/>
              <a:t>reosultion</a:t>
            </a:r>
            <a:r>
              <a:rPr lang="en-US" dirty="0"/>
              <a:t> and what the burden of the </a:t>
            </a:r>
            <a:r>
              <a:rPr lang="en-US" dirty="0" err="1"/>
              <a:t>aff</a:t>
            </a:r>
            <a:r>
              <a:rPr lang="en-US" dirty="0"/>
              <a:t> and neg are.</a:t>
            </a:r>
          </a:p>
          <a:p>
            <a:pPr marL="457200" indent="-457200">
              <a:buAutoNum type="arabicPeriod"/>
            </a:pPr>
            <a:r>
              <a:rPr lang="en-US" dirty="0"/>
              <a:t>Value and value criterion which is your framework do you uphold </a:t>
            </a:r>
            <a:r>
              <a:rPr lang="en-US" dirty="0" err="1"/>
              <a:t>utilitatinism</a:t>
            </a:r>
            <a:r>
              <a:rPr lang="en-US" dirty="0"/>
              <a:t>?</a:t>
            </a:r>
          </a:p>
          <a:p>
            <a:pPr marL="457200" indent="-457200">
              <a:buAutoNum type="arabicPeriod"/>
            </a:pPr>
            <a:r>
              <a:rPr lang="en-US" dirty="0"/>
              <a:t>Contentions</a:t>
            </a:r>
          </a:p>
          <a:p>
            <a:pPr marL="0" indent="0">
              <a:buNone/>
            </a:pPr>
            <a:endParaRPr lang="en-US" dirty="0"/>
          </a:p>
        </p:txBody>
      </p:sp>
    </p:spTree>
    <p:extLst>
      <p:ext uri="{BB962C8B-B14F-4D97-AF65-F5344CB8AC3E}">
        <p14:creationId xmlns:p14="http://schemas.microsoft.com/office/powerpoint/2010/main" val="2532480389"/>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4DA7B-711D-E300-D5D2-4257FDB6C1DA}"/>
              </a:ext>
            </a:extLst>
          </p:cNvPr>
          <p:cNvSpPr>
            <a:spLocks noGrp="1"/>
          </p:cNvSpPr>
          <p:nvPr>
            <p:ph type="title"/>
          </p:nvPr>
        </p:nvSpPr>
        <p:spPr/>
        <p:txBody>
          <a:bodyPr/>
          <a:lstStyle/>
          <a:p>
            <a:r>
              <a:rPr lang="en-US" dirty="0"/>
              <a:t>1NC (5 mins constructive 2 mins rebut)</a:t>
            </a:r>
          </a:p>
        </p:txBody>
      </p:sp>
      <p:sp>
        <p:nvSpPr>
          <p:cNvPr id="3" name="Content Placeholder 2">
            <a:extLst>
              <a:ext uri="{FF2B5EF4-FFF2-40B4-BE49-F238E27FC236}">
                <a16:creationId xmlns:a16="http://schemas.microsoft.com/office/drawing/2014/main" id="{AE374B74-7F74-066C-5383-B609853438D8}"/>
              </a:ext>
            </a:extLst>
          </p:cNvPr>
          <p:cNvSpPr>
            <a:spLocks noGrp="1"/>
          </p:cNvSpPr>
          <p:nvPr>
            <p:ph idx="1"/>
          </p:nvPr>
        </p:nvSpPr>
        <p:spPr/>
        <p:txBody>
          <a:bodyPr/>
          <a:lstStyle/>
          <a:p>
            <a:pPr marL="0" indent="0">
              <a:buNone/>
            </a:pPr>
            <a:r>
              <a:rPr lang="en-US" dirty="0"/>
              <a:t>The 1NC would be basically be the same outline as 1AC except you can propose counterplans which are alternative plans to the </a:t>
            </a:r>
            <a:r>
              <a:rPr lang="en-US" dirty="0" err="1"/>
              <a:t>reousltion</a:t>
            </a:r>
            <a:r>
              <a:rPr lang="en-US" dirty="0"/>
              <a:t> so, if the </a:t>
            </a:r>
            <a:r>
              <a:rPr lang="en-US" dirty="0" err="1"/>
              <a:t>aff</a:t>
            </a:r>
            <a:r>
              <a:rPr lang="en-US" dirty="0"/>
              <a:t> defends the plan of rewilding the lands you can propose the </a:t>
            </a:r>
            <a:r>
              <a:rPr lang="en-US" dirty="0" err="1"/>
              <a:t>coutneprlan</a:t>
            </a:r>
            <a:r>
              <a:rPr lang="en-US" dirty="0"/>
              <a:t> of rewilding the oceans instead. HOWEVER most importantly you MUST make sure your counterplan doesn’t fail on permutation which in its most simple terms is can we achieve the </a:t>
            </a:r>
            <a:r>
              <a:rPr lang="en-US" dirty="0" err="1"/>
              <a:t>aff</a:t>
            </a:r>
            <a:r>
              <a:rPr lang="en-US" dirty="0"/>
              <a:t> and the negs plan In the same WORLD? If so then we can just vote </a:t>
            </a:r>
            <a:r>
              <a:rPr lang="en-US" dirty="0" err="1"/>
              <a:t>aff</a:t>
            </a:r>
            <a:r>
              <a:rPr lang="en-US" dirty="0"/>
              <a:t> and neg and your counterplan fails.</a:t>
            </a:r>
          </a:p>
        </p:txBody>
      </p:sp>
    </p:spTree>
    <p:extLst>
      <p:ext uri="{BB962C8B-B14F-4D97-AF65-F5344CB8AC3E}">
        <p14:creationId xmlns:p14="http://schemas.microsoft.com/office/powerpoint/2010/main" val="739385453"/>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40E23-4372-33B5-DD02-E19D589D2B00}"/>
              </a:ext>
            </a:extLst>
          </p:cNvPr>
          <p:cNvSpPr>
            <a:spLocks noGrp="1"/>
          </p:cNvSpPr>
          <p:nvPr>
            <p:ph type="title"/>
          </p:nvPr>
        </p:nvSpPr>
        <p:spPr/>
        <p:txBody>
          <a:bodyPr/>
          <a:lstStyle/>
          <a:p>
            <a:r>
              <a:rPr lang="en-US" dirty="0"/>
              <a:t>Rebuttals </a:t>
            </a:r>
          </a:p>
        </p:txBody>
      </p:sp>
      <p:sp>
        <p:nvSpPr>
          <p:cNvPr id="3" name="Content Placeholder 2">
            <a:extLst>
              <a:ext uri="{FF2B5EF4-FFF2-40B4-BE49-F238E27FC236}">
                <a16:creationId xmlns:a16="http://schemas.microsoft.com/office/drawing/2014/main" id="{475605B0-CF55-0A5A-69FA-92480C852215}"/>
              </a:ext>
            </a:extLst>
          </p:cNvPr>
          <p:cNvSpPr>
            <a:spLocks noGrp="1"/>
          </p:cNvSpPr>
          <p:nvPr>
            <p:ph idx="1"/>
          </p:nvPr>
        </p:nvSpPr>
        <p:spPr/>
        <p:txBody>
          <a:bodyPr/>
          <a:lstStyle/>
          <a:p>
            <a:r>
              <a:rPr lang="en-US" dirty="0"/>
              <a:t>Rebuttals include the second part of the 1NC,1AR, and 1NR. the reason I don’t think of 2AR as rebut is because it’s the last speech and more on that later.</a:t>
            </a:r>
          </a:p>
          <a:p>
            <a:r>
              <a:rPr lang="en-US" dirty="0"/>
              <a:t>You don’t need to memorize EXACTLY what you need to do since you are a novice but like YOU DO need to know what to do in rebuts. </a:t>
            </a:r>
          </a:p>
          <a:p>
            <a:r>
              <a:rPr lang="en-US" dirty="0" err="1"/>
              <a:t>Remmber</a:t>
            </a:r>
            <a:r>
              <a:rPr lang="en-US" dirty="0"/>
              <a:t> this: deal with </a:t>
            </a:r>
            <a:r>
              <a:rPr lang="en-US" dirty="0" err="1"/>
              <a:t>fraemwrok</a:t>
            </a:r>
            <a:r>
              <a:rPr lang="en-US" dirty="0"/>
              <a:t>, respond to your opponents </a:t>
            </a:r>
            <a:r>
              <a:rPr lang="en-US" dirty="0" err="1"/>
              <a:t>args</a:t>
            </a:r>
            <a:r>
              <a:rPr lang="en-US" dirty="0"/>
              <a:t>, extend. That’s the THREE most important things you should know for now.</a:t>
            </a:r>
          </a:p>
        </p:txBody>
      </p:sp>
    </p:spTree>
    <p:extLst>
      <p:ext uri="{BB962C8B-B14F-4D97-AF65-F5344CB8AC3E}">
        <p14:creationId xmlns:p14="http://schemas.microsoft.com/office/powerpoint/2010/main" val="3874622629"/>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D8D1B-82B3-F847-FD30-D58BFA817A70}"/>
              </a:ext>
            </a:extLst>
          </p:cNvPr>
          <p:cNvSpPr>
            <a:spLocks noGrp="1"/>
          </p:cNvSpPr>
          <p:nvPr>
            <p:ph type="title"/>
          </p:nvPr>
        </p:nvSpPr>
        <p:spPr/>
        <p:txBody>
          <a:bodyPr/>
          <a:lstStyle/>
          <a:p>
            <a:r>
              <a:rPr lang="en-US" dirty="0"/>
              <a:t>2AR or </a:t>
            </a:r>
            <a:r>
              <a:rPr lang="en-US" dirty="0" err="1"/>
              <a:t>Crystalization</a:t>
            </a:r>
            <a:r>
              <a:rPr lang="en-US" dirty="0"/>
              <a:t> </a:t>
            </a:r>
          </a:p>
        </p:txBody>
      </p:sp>
      <p:sp>
        <p:nvSpPr>
          <p:cNvPr id="3" name="Content Placeholder 2">
            <a:extLst>
              <a:ext uri="{FF2B5EF4-FFF2-40B4-BE49-F238E27FC236}">
                <a16:creationId xmlns:a16="http://schemas.microsoft.com/office/drawing/2014/main" id="{BD400D8F-B678-9C3F-58F9-42EDCF35F501}"/>
              </a:ext>
            </a:extLst>
          </p:cNvPr>
          <p:cNvSpPr>
            <a:spLocks noGrp="1"/>
          </p:cNvSpPr>
          <p:nvPr>
            <p:ph idx="1"/>
          </p:nvPr>
        </p:nvSpPr>
        <p:spPr/>
        <p:txBody>
          <a:bodyPr/>
          <a:lstStyle/>
          <a:p>
            <a:r>
              <a:rPr lang="en-US" dirty="0" err="1"/>
              <a:t>Cryszliation</a:t>
            </a:r>
            <a:r>
              <a:rPr lang="en-US" dirty="0"/>
              <a:t> is </a:t>
            </a:r>
            <a:r>
              <a:rPr lang="en-US" dirty="0" err="1"/>
              <a:t>hwere</a:t>
            </a:r>
            <a:r>
              <a:rPr lang="en-US" dirty="0"/>
              <a:t> you give your voters on why you win the round. Now you also do this in your NR or 1NR since it’s the last NEGATIVE speech.</a:t>
            </a:r>
          </a:p>
          <a:p>
            <a:r>
              <a:rPr lang="en-US" dirty="0" err="1"/>
              <a:t>Crystalization</a:t>
            </a:r>
            <a:r>
              <a:rPr lang="en-US" dirty="0"/>
              <a:t> includes giving voters telling the judge why YOU and ONLY YOU should win the round. You guide and tell the judge what happened and </a:t>
            </a:r>
            <a:r>
              <a:rPr lang="en-US" dirty="0" err="1"/>
              <a:t>hwy</a:t>
            </a:r>
            <a:r>
              <a:rPr lang="en-US" dirty="0"/>
              <a:t> YOU should win.</a:t>
            </a:r>
          </a:p>
        </p:txBody>
      </p:sp>
    </p:spTree>
    <p:extLst>
      <p:ext uri="{BB962C8B-B14F-4D97-AF65-F5344CB8AC3E}">
        <p14:creationId xmlns:p14="http://schemas.microsoft.com/office/powerpoint/2010/main" val="2145888438"/>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0E3AA-C1F6-61F6-0C52-B0893C08F0B4}"/>
              </a:ext>
            </a:extLst>
          </p:cNvPr>
          <p:cNvSpPr>
            <a:spLocks noGrp="1"/>
          </p:cNvSpPr>
          <p:nvPr>
            <p:ph type="title"/>
          </p:nvPr>
        </p:nvSpPr>
        <p:spPr/>
        <p:txBody>
          <a:bodyPr/>
          <a:lstStyle/>
          <a:p>
            <a:r>
              <a:rPr lang="en-US" dirty="0"/>
              <a:t>blocks</a:t>
            </a:r>
          </a:p>
        </p:txBody>
      </p:sp>
      <p:sp>
        <p:nvSpPr>
          <p:cNvPr id="3" name="Content Placeholder 2">
            <a:extLst>
              <a:ext uri="{FF2B5EF4-FFF2-40B4-BE49-F238E27FC236}">
                <a16:creationId xmlns:a16="http://schemas.microsoft.com/office/drawing/2014/main" id="{B7C5B245-E529-9B1A-E6CF-A04D37F46355}"/>
              </a:ext>
            </a:extLst>
          </p:cNvPr>
          <p:cNvSpPr>
            <a:spLocks noGrp="1"/>
          </p:cNvSpPr>
          <p:nvPr>
            <p:ph idx="1"/>
          </p:nvPr>
        </p:nvSpPr>
        <p:spPr/>
        <p:txBody>
          <a:bodyPr/>
          <a:lstStyle/>
          <a:p>
            <a:r>
              <a:rPr lang="en-US" dirty="0"/>
              <a:t>Blocks are pre made </a:t>
            </a:r>
            <a:r>
              <a:rPr lang="en-US" dirty="0" err="1"/>
              <a:t>evdeince</a:t>
            </a:r>
            <a:r>
              <a:rPr lang="en-US" dirty="0"/>
              <a:t> and cards to the common opposition </a:t>
            </a:r>
            <a:r>
              <a:rPr lang="en-US" dirty="0" err="1"/>
              <a:t>args</a:t>
            </a:r>
            <a:r>
              <a:rPr lang="en-US" dirty="0"/>
              <a:t>. For example if your opponent has a </a:t>
            </a:r>
            <a:r>
              <a:rPr lang="en-US" dirty="0" err="1"/>
              <a:t>Enviremntal</a:t>
            </a:r>
            <a:r>
              <a:rPr lang="en-US" dirty="0"/>
              <a:t> contention then you would pull up your block and read that response to </a:t>
            </a:r>
            <a:r>
              <a:rPr lang="en-US" dirty="0" err="1"/>
              <a:t>rrespond</a:t>
            </a:r>
            <a:r>
              <a:rPr lang="en-US" dirty="0"/>
              <a:t> to that contention,. Now most commonly you would use cards.</a:t>
            </a:r>
          </a:p>
        </p:txBody>
      </p:sp>
    </p:spTree>
    <p:extLst>
      <p:ext uri="{BB962C8B-B14F-4D97-AF65-F5344CB8AC3E}">
        <p14:creationId xmlns:p14="http://schemas.microsoft.com/office/powerpoint/2010/main" val="1068700944"/>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21FB97-D9F6-69B9-2BE5-0039F691B094}"/>
              </a:ext>
            </a:extLst>
          </p:cNvPr>
          <p:cNvSpPr>
            <a:spLocks noGrp="1"/>
          </p:cNvSpPr>
          <p:nvPr>
            <p:ph type="title"/>
          </p:nvPr>
        </p:nvSpPr>
        <p:spPr/>
        <p:txBody>
          <a:bodyPr/>
          <a:lstStyle/>
          <a:p>
            <a:r>
              <a:rPr lang="en-US" dirty="0"/>
              <a:t>cards</a:t>
            </a:r>
          </a:p>
        </p:txBody>
      </p:sp>
      <p:sp>
        <p:nvSpPr>
          <p:cNvPr id="3" name="Content Placeholder 2">
            <a:extLst>
              <a:ext uri="{FF2B5EF4-FFF2-40B4-BE49-F238E27FC236}">
                <a16:creationId xmlns:a16="http://schemas.microsoft.com/office/drawing/2014/main" id="{A11FEF52-6A67-395A-1FD5-1E7DE4A1EA7D}"/>
              </a:ext>
            </a:extLst>
          </p:cNvPr>
          <p:cNvSpPr>
            <a:spLocks noGrp="1"/>
          </p:cNvSpPr>
          <p:nvPr>
            <p:ph idx="1"/>
          </p:nvPr>
        </p:nvSpPr>
        <p:spPr/>
        <p:txBody>
          <a:bodyPr/>
          <a:lstStyle/>
          <a:p>
            <a:r>
              <a:rPr lang="en-US" dirty="0"/>
              <a:t>Cards are pieces of </a:t>
            </a:r>
            <a:r>
              <a:rPr lang="en-US" dirty="0" err="1"/>
              <a:t>evdeince</a:t>
            </a:r>
            <a:r>
              <a:rPr lang="en-US" dirty="0"/>
              <a:t> from the web supporting what you say. Typically paraphrasing is NOT prohibited but under some conditions like spreading (speaking very fast) they are frowned upon and sometimes intervention But for you a novice you CAN paraphrase. (this is where the brief comes in it comes with cut cards)</a:t>
            </a:r>
          </a:p>
        </p:txBody>
      </p:sp>
    </p:spTree>
    <p:extLst>
      <p:ext uri="{BB962C8B-B14F-4D97-AF65-F5344CB8AC3E}">
        <p14:creationId xmlns:p14="http://schemas.microsoft.com/office/powerpoint/2010/main" val="2664876095"/>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Template>
  <TotalTime>18</TotalTime>
  <Words>698</Words>
  <Application>Microsoft Office PowerPoint</Application>
  <PresentationFormat>Widescreen</PresentationFormat>
  <Paragraphs>38</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Tw Cen MT</vt:lpstr>
      <vt:lpstr>Circuit</vt:lpstr>
      <vt:lpstr>Ld Debate crash course basics v1</vt:lpstr>
      <vt:lpstr>Quick note</vt:lpstr>
      <vt:lpstr>Speeches ld</vt:lpstr>
      <vt:lpstr>What is 1ac? (6 mins)</vt:lpstr>
      <vt:lpstr>1NC (5 mins constructive 2 mins rebut)</vt:lpstr>
      <vt:lpstr>Rebuttals </vt:lpstr>
      <vt:lpstr>2AR or Crystalization </vt:lpstr>
      <vt:lpstr>blocks</vt:lpstr>
      <vt:lpstr>cards</vt:lpstr>
      <vt:lpstr>My recommendations for you</vt:lpstr>
      <vt:lpstr>VERY imorant reosources I recommend u look at in ur free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 123</dc:creator>
  <cp:lastModifiedBy>User 123</cp:lastModifiedBy>
  <cp:revision>1</cp:revision>
  <dcterms:created xsi:type="dcterms:W3CDTF">2025-11-08T03:32:06Z</dcterms:created>
  <dcterms:modified xsi:type="dcterms:W3CDTF">2025-11-08T03:50:39Z</dcterms:modified>
</cp:coreProperties>
</file>